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66" r:id="rId2"/>
    <p:sldId id="268" r:id="rId3"/>
    <p:sldId id="269" r:id="rId4"/>
    <p:sldId id="258" r:id="rId5"/>
    <p:sldId id="265" r:id="rId6"/>
    <p:sldId id="267" r:id="rId7"/>
    <p:sldId id="264" r:id="rId8"/>
    <p:sldId id="259" r:id="rId9"/>
    <p:sldId id="260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Caveat" pitchFamily="2" charset="0"/>
      <p:regular r:id="rId18"/>
      <p:bold r:id="rId19"/>
    </p:embeddedFont>
    <p:embeddedFont>
      <p:font typeface="Caveat Regular" pitchFamily="2" charset="0"/>
      <p:regular r:id="rId20"/>
      <p:bold r:id="rId21"/>
    </p:embeddedFont>
    <p:embeddedFont>
      <p:font typeface="Roboto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4674" autoAdjust="0"/>
  </p:normalViewPr>
  <p:slideViewPr>
    <p:cSldViewPr snapToGrid="0">
      <p:cViewPr varScale="1">
        <p:scale>
          <a:sx n="140" d="100"/>
          <a:sy n="140" d="100"/>
        </p:scale>
        <p:origin x="163" y="10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 err="1"/>
              <a:t>Others</a:t>
            </a:r>
            <a:r>
              <a:rPr lang="de-DE" dirty="0"/>
              <a:t>: liquid gas, </a:t>
            </a:r>
            <a:r>
              <a:rPr lang="de-DE" dirty="0" err="1"/>
              <a:t>wood</a:t>
            </a:r>
            <a:r>
              <a:rPr lang="de-DE" dirty="0"/>
              <a:t>/pellet, </a:t>
            </a:r>
            <a:r>
              <a:rPr lang="de-DE" dirty="0" err="1"/>
              <a:t>coal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/>
              <a:t>.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32FC03F-6FA0-4843-94E0-5816C6A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5818339" y="4300255"/>
            <a:ext cx="2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</a:t>
            </a:r>
          </a:p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code: </a:t>
            </a:r>
            <a:r>
              <a:rPr lang="de-DE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7428 8744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BB29658-010F-4114-B616-2E2F5551F3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21399861">
            <a:off x="215245" y="229965"/>
            <a:ext cx="6283060" cy="2435792"/>
          </a:xfrm>
          <a:prstGeom prst="rect">
            <a:avLst/>
          </a:prstGeom>
        </p:spPr>
      </p:pic>
      <p:pic>
        <p:nvPicPr>
          <p:cNvPr id="9" name="Grafik 4">
            <a:extLst>
              <a:ext uri="{FF2B5EF4-FFF2-40B4-BE49-F238E27FC236}">
                <a16:creationId xmlns:a16="http://schemas.microsoft.com/office/drawing/2014/main" id="{106758DD-026B-4773-A7A2-0930CACC93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246681">
            <a:off x="3282766" y="1701901"/>
            <a:ext cx="5550884" cy="1854578"/>
          </a:xfrm>
          <a:prstGeom prst="rect">
            <a:avLst/>
          </a:prstGeom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0043623-3812-4CE5-9724-C8E5CA37B72C}"/>
              </a:ext>
            </a:extLst>
          </p:cNvPr>
          <p:cNvPicPr/>
          <p:nvPr/>
        </p:nvPicPr>
        <p:blipFill rotWithShape="1">
          <a:blip r:embed="rId6"/>
          <a:srcRect r="34957"/>
          <a:stretch/>
        </p:blipFill>
        <p:spPr>
          <a:xfrm>
            <a:off x="641046" y="3184936"/>
            <a:ext cx="4461306" cy="167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18028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lvl="0"/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http://tiny.cc/rehome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CC9168-793F-449F-B7B6-02A23702B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2891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63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E59AAB0-A0A2-48E9-98DD-A39E8815E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632" b="2632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0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" y="0"/>
            <a:ext cx="9226610" cy="5143500"/>
          </a:xfrm>
          <a:prstGeom prst="rect">
            <a:avLst/>
          </a:prstGeom>
        </p:spPr>
      </p:pic>
      <p:pic>
        <p:nvPicPr>
          <p:cNvPr id="3" name="Picture 2" descr="A picture containing cake, chocolate, slice, plant&#10;&#10;Description automatically generated">
            <a:extLst>
              <a:ext uri="{FF2B5EF4-FFF2-40B4-BE49-F238E27FC236}">
                <a16:creationId xmlns:a16="http://schemas.microsoft.com/office/drawing/2014/main" id="{32DE3714-5210-43F4-87E2-0DD5B796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59577">
            <a:off x="4632393" y="497048"/>
            <a:ext cx="3866328" cy="4149404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96720" y="34219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residential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Buildings in Germany</a:t>
            </a:r>
          </a:p>
        </p:txBody>
      </p:sp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898732" y="330595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6713362" y="163139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4896434" y="24587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343321" y="1689056"/>
            <a:ext cx="151801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Electric,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e.g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478581" y="1037113"/>
            <a:ext cx="8357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72CCF834-CB0B-40F8-B677-10D6198ABC74}"/>
              </a:ext>
            </a:extLst>
          </p:cNvPr>
          <p:cNvSpPr txBox="1"/>
          <p:nvPr/>
        </p:nvSpPr>
        <p:spPr>
          <a:xfrm>
            <a:off x="6269579" y="363095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25.6 %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E30316A2-3C32-42E0-B5FB-7DA6AB0CD592}"/>
              </a:ext>
            </a:extLst>
          </p:cNvPr>
          <p:cNvSpPr txBox="1"/>
          <p:nvPr/>
        </p:nvSpPr>
        <p:spPr>
          <a:xfrm>
            <a:off x="7244468" y="194886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48.2 %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92727E5D-320D-44A7-95A4-9CB6A6694FC2}"/>
              </a:ext>
            </a:extLst>
          </p:cNvPr>
          <p:cNvSpPr txBox="1"/>
          <p:nvPr/>
        </p:nvSpPr>
        <p:spPr>
          <a:xfrm>
            <a:off x="4952414" y="2793232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13.9 %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4" name="Google Shape;71;p16">
            <a:extLst>
              <a:ext uri="{FF2B5EF4-FFF2-40B4-BE49-F238E27FC236}">
                <a16:creationId xmlns:a16="http://schemas.microsoft.com/office/drawing/2014/main" id="{E1A286B6-8E82-4DC6-AA54-300FCACF94E5}"/>
              </a:ext>
            </a:extLst>
          </p:cNvPr>
          <p:cNvSpPr txBox="1"/>
          <p:nvPr/>
        </p:nvSpPr>
        <p:spPr>
          <a:xfrm>
            <a:off x="4918857" y="1839268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4.8 %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5" name="Google Shape;71;p16">
            <a:extLst>
              <a:ext uri="{FF2B5EF4-FFF2-40B4-BE49-F238E27FC236}">
                <a16:creationId xmlns:a16="http://schemas.microsoft.com/office/drawing/2014/main" id="{80F3460A-609C-469B-9547-EC3FB01FBB5E}"/>
              </a:ext>
            </a:extLst>
          </p:cNvPr>
          <p:cNvSpPr txBox="1"/>
          <p:nvPr/>
        </p:nvSpPr>
        <p:spPr>
          <a:xfrm>
            <a:off x="5250355" y="1365350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7.5 %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/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𝑴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=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𝑸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⋅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𝒎</m:t>
                        </m:r>
                      </m:e>
                      <m: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𝒔𝒑𝒆𝒄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Caveat Regular"/>
                    <a:ea typeface="Caveat Regular"/>
                    <a:cs typeface="Caveat Regular"/>
                    <a:sym typeface="Caveat Regular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[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kg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/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a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veat Regular"/>
                  <a:sym typeface="Caveat Regular"/>
                </a:endParaRPr>
              </a:p>
            </p:txBody>
          </p:sp>
        </mc:Choice>
        <mc:Fallback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/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𝒎</m:t>
                          </m:r>
                        </m:e>
                        <m: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𝒔𝒑𝒆𝒄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𝑪</m:t>
                          </m:r>
                          <m:sSub>
                            <m:sSubPr>
                              <m:ctrlP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</m:ctrlPr>
                            </m:sSubPr>
                            <m:e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𝟐</m:t>
                              </m:r>
                            </m:sub>
                          </m:s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 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𝒔𝒑𝒆𝒄𝒊𝒇𝒊𝒄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𝑪</m:t>
                      </m:r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𝑶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𝒆𝒎𝒊𝒔𝒔𝒊𝒐𝒏𝒔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𝒇𝒖𝒆𝒍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𝒌𝒈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/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𝑸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𝑭𝒊𝒏𝒂𝒍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(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𝒆𝒇𝒇𝒐𝒓𝒕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𝒈𝒆𝒏𝒆𝒓𝒂𝒕𝒊𝒐𝒏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)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𝒂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52146" y="19665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4" b="6594"/>
          <a:stretch/>
        </p:blipFill>
        <p:spPr>
          <a:xfrm>
            <a:off x="4254946" y="48260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7745996" y="378176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71;p16">
            <a:extLst>
              <a:ext uri="{FF2B5EF4-FFF2-40B4-BE49-F238E27FC236}">
                <a16:creationId xmlns:a16="http://schemas.microsoft.com/office/drawing/2014/main" id="{2D1FB730-44BD-433C-A7B2-0E3D867145C6}"/>
              </a:ext>
            </a:extLst>
          </p:cNvPr>
          <p:cNvSpPr txBox="1"/>
          <p:nvPr/>
        </p:nvSpPr>
        <p:spPr>
          <a:xfrm>
            <a:off x="6927761" y="155284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4" name="Google Shape;71;p16">
            <a:extLst>
              <a:ext uri="{FF2B5EF4-FFF2-40B4-BE49-F238E27FC236}">
                <a16:creationId xmlns:a16="http://schemas.microsoft.com/office/drawing/2014/main" id="{3E0D0A87-7C6C-4EB9-9CC9-2CB377D4F726}"/>
              </a:ext>
            </a:extLst>
          </p:cNvPr>
          <p:cNvSpPr txBox="1"/>
          <p:nvPr/>
        </p:nvSpPr>
        <p:spPr>
          <a:xfrm>
            <a:off x="6663615" y="343258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4.42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5" name="Google Shape;71;p16">
            <a:extLst>
              <a:ext uri="{FF2B5EF4-FFF2-40B4-BE49-F238E27FC236}">
                <a16:creationId xmlns:a16="http://schemas.microsoft.com/office/drawing/2014/main" id="{63E3A24B-1096-41EB-AE5D-36C8CE9830EE}"/>
              </a:ext>
            </a:extLst>
          </p:cNvPr>
          <p:cNvSpPr txBox="1"/>
          <p:nvPr/>
        </p:nvSpPr>
        <p:spPr>
          <a:xfrm>
            <a:off x="5378021" y="3342283"/>
            <a:ext cx="976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6" name="Google Shape;71;p16">
            <a:extLst>
              <a:ext uri="{FF2B5EF4-FFF2-40B4-BE49-F238E27FC236}">
                <a16:creationId xmlns:a16="http://schemas.microsoft.com/office/drawing/2014/main" id="{015D2B4E-39BF-4B7F-8861-42D574AC58DC}"/>
              </a:ext>
            </a:extLst>
          </p:cNvPr>
          <p:cNvSpPr txBox="1"/>
          <p:nvPr/>
        </p:nvSpPr>
        <p:spPr>
          <a:xfrm>
            <a:off x="4817740" y="298197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0.79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7" name="Google Shape;71;p16">
            <a:extLst>
              <a:ext uri="{FF2B5EF4-FFF2-40B4-BE49-F238E27FC236}">
                <a16:creationId xmlns:a16="http://schemas.microsoft.com/office/drawing/2014/main" id="{E6F5C0D7-B33D-4CFC-A302-C940320D61FA}"/>
              </a:ext>
            </a:extLst>
          </p:cNvPr>
          <p:cNvSpPr txBox="1"/>
          <p:nvPr/>
        </p:nvSpPr>
        <p:spPr>
          <a:xfrm>
            <a:off x="4716523" y="2524500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0.58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8" name="Google Shape;71;p16">
            <a:extLst>
              <a:ext uri="{FF2B5EF4-FFF2-40B4-BE49-F238E27FC236}">
                <a16:creationId xmlns:a16="http://schemas.microsoft.com/office/drawing/2014/main" id="{1B44BF8D-A694-4F4B-A063-C15166286E86}"/>
              </a:ext>
            </a:extLst>
          </p:cNvPr>
          <p:cNvSpPr txBox="1"/>
          <p:nvPr/>
        </p:nvSpPr>
        <p:spPr>
          <a:xfrm>
            <a:off x="4915026" y="179741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1.61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9" name="Google Shape;71;p16">
            <a:extLst>
              <a:ext uri="{FF2B5EF4-FFF2-40B4-BE49-F238E27FC236}">
                <a16:creationId xmlns:a16="http://schemas.microsoft.com/office/drawing/2014/main" id="{B2C7CED7-20F7-467F-9100-2B4531C7087F}"/>
              </a:ext>
            </a:extLst>
          </p:cNvPr>
          <p:cNvSpPr txBox="1"/>
          <p:nvPr/>
        </p:nvSpPr>
        <p:spPr>
          <a:xfrm>
            <a:off x="5871264" y="1100929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BFD7-54CE-4AB4-893C-E0D66DE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9769"/>
            <a:ext cx="9194400" cy="5123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399687" y="2285575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613078" y="1209816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4629874" y="403735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419BF-4343-4C3F-812C-57CC3F54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939" y="2273970"/>
            <a:ext cx="3930042" cy="288869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9C6143-E439-4049-969F-B7EE1A65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292" y="1961823"/>
            <a:ext cx="4888978" cy="3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B44D2C2-6CC1-4438-BAC5-C13B05BD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A39CD1-BDE6-44DB-A04F-433BA57177DE}"/>
              </a:ext>
            </a:extLst>
          </p:cNvPr>
          <p:cNvGrpSpPr/>
          <p:nvPr/>
        </p:nvGrpSpPr>
        <p:grpSpPr>
          <a:xfrm>
            <a:off x="2038921" y="1195197"/>
            <a:ext cx="3286125" cy="3143250"/>
            <a:chOff x="2038921" y="1195197"/>
            <a:chExt cx="3286125" cy="314325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F4DFE96-E4DF-4A90-9368-0786D870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38921" y="1195197"/>
              <a:ext cx="3286125" cy="314325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1B93B5-9597-41BE-B45C-21EA4C96C4A3}"/>
                </a:ext>
              </a:extLst>
            </p:cNvPr>
            <p:cNvSpPr/>
            <p:nvPr/>
          </p:nvSpPr>
          <p:spPr>
            <a:xfrm rot="1245052">
              <a:off x="3050207" y="2127617"/>
              <a:ext cx="1497526" cy="106838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Demonstrate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029A5-4A1B-4F6C-8EBF-F1F1C5D87842}"/>
                </a:ext>
              </a:extLst>
            </p:cNvPr>
            <p:cNvSpPr/>
            <p:nvPr/>
          </p:nvSpPr>
          <p:spPr>
            <a:xfrm rot="8485025">
              <a:off x="3022066" y="2198106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Discuss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CA04E9-C92C-4DFC-9476-E10EFFC6A7C3}"/>
                </a:ext>
              </a:extLst>
            </p:cNvPr>
            <p:cNvSpPr/>
            <p:nvPr/>
          </p:nvSpPr>
          <p:spPr>
            <a:xfrm rot="15314893">
              <a:off x="2839183" y="2185827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Develope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Microsoft Office PowerPoint</Application>
  <PresentationFormat>On-screen Show (16:9)</PresentationFormat>
  <Paragraphs>152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Caveat Regular</vt:lpstr>
      <vt:lpstr>Caveat</vt:lpstr>
      <vt:lpstr>Roboto</vt:lpstr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78</cp:revision>
  <dcterms:modified xsi:type="dcterms:W3CDTF">2021-05-21T04:28:00Z</dcterms:modified>
</cp:coreProperties>
</file>